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2" r:id="rId3"/>
    <p:sldId id="258" r:id="rId4"/>
    <p:sldId id="259" r:id="rId5"/>
    <p:sldId id="261" r:id="rId6"/>
    <p:sldId id="269" r:id="rId7"/>
    <p:sldId id="257" r:id="rId8"/>
    <p:sldId id="262" r:id="rId9"/>
    <p:sldId id="263" r:id="rId10"/>
    <p:sldId id="264" r:id="rId11"/>
    <p:sldId id="266" r:id="rId12"/>
    <p:sldId id="267" r:id="rId13"/>
    <p:sldId id="268" r:id="rId14"/>
    <p:sldId id="270" r:id="rId15"/>
    <p:sldId id="271" r:id="rId16"/>
    <p:sldId id="273" r:id="rId17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4660"/>
  </p:normalViewPr>
  <p:slideViewPr>
    <p:cSldViewPr>
      <p:cViewPr varScale="1">
        <p:scale>
          <a:sx n="111" d="100"/>
          <a:sy n="111" d="100"/>
        </p:scale>
        <p:origin x="-643" y="-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76200"/>
            <a:ext cx="8961120" cy="499872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AFB73-BFAC-4407-A95C-F17865338464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1" y="2206952"/>
            <a:ext cx="7147931" cy="184785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208476"/>
            <a:ext cx="1190348" cy="1844802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2352494"/>
            <a:ext cx="910224" cy="1556766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4" y="2291716"/>
            <a:ext cx="6947845" cy="168401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3468951"/>
            <a:ext cx="762000" cy="3429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1F56685-5E13-496A-9D12-BCC8DCE6CE3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3419458"/>
            <a:ext cx="6755166" cy="498275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2354580"/>
            <a:ext cx="6760868" cy="155829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3486150"/>
            <a:ext cx="6553200" cy="3429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2420275"/>
            <a:ext cx="6629400" cy="9144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AFB73-BFAC-4407-A95C-F17865338464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56685-5E13-496A-9D12-BCC8DCE6CE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171450"/>
            <a:ext cx="1859280" cy="4591976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6" y="263557"/>
            <a:ext cx="1672235" cy="4407763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8" y="296571"/>
            <a:ext cx="1485531" cy="434173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85750"/>
            <a:ext cx="6172200" cy="43434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AFB73-BFAC-4407-A95C-F17865338464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56685-5E13-496A-9D12-BCC8DCE6CE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AFB73-BFAC-4407-A95C-F17865338464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56685-5E13-496A-9D12-BCC8DCE6CE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76200"/>
            <a:ext cx="8961120" cy="499872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AFB73-BFAC-4407-A95C-F17865338464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209800"/>
            <a:ext cx="8265160" cy="184785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2286001"/>
            <a:ext cx="8033800" cy="168401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56685-5E13-496A-9D12-BCC8DCE6CE3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2400300"/>
            <a:ext cx="7696200" cy="97155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3406141"/>
            <a:ext cx="7818120" cy="498275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455633"/>
            <a:ext cx="7696200" cy="3928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8" y="2343150"/>
            <a:ext cx="7817599" cy="155829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306280"/>
            <a:ext cx="8260672" cy="77957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289303"/>
            <a:ext cx="4038600" cy="330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89303"/>
            <a:ext cx="4038600" cy="330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AFB73-BFAC-4407-A95C-F17865338464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56685-5E13-496A-9D12-BCC8DCE6CE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306280"/>
            <a:ext cx="8260672" cy="77957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291828"/>
            <a:ext cx="4040188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1828800"/>
            <a:ext cx="4040188" cy="27658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91828"/>
            <a:ext cx="4041775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28800"/>
            <a:ext cx="4041775" cy="27658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AFB73-BFAC-4407-A95C-F17865338464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56685-5E13-496A-9D12-BCC8DCE6CE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AFB73-BFAC-4407-A95C-F17865338464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56685-5E13-496A-9D12-BCC8DCE6CE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76200"/>
            <a:ext cx="8961120" cy="499872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AFB73-BFAC-4407-A95C-F17865338464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56685-5E13-496A-9D12-BCC8DCE6CE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76200"/>
            <a:ext cx="8961120" cy="499872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514350"/>
            <a:ext cx="4572000" cy="39433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AFB73-BFAC-4407-A95C-F17865338464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56685-5E13-496A-9D12-BCC8DCE6CE3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129284"/>
            <a:ext cx="2716566" cy="264261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231854"/>
            <a:ext cx="2483254" cy="2425746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228850"/>
            <a:ext cx="2298634" cy="131445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300734"/>
            <a:ext cx="2298634" cy="893715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76200"/>
            <a:ext cx="8961120" cy="499872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466078"/>
            <a:ext cx="7772400" cy="3248673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AFB73-BFAC-4407-A95C-F17865338464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56685-5E13-496A-9D12-BCC8DCE6CE3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3714750"/>
            <a:ext cx="7772400" cy="10287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2000" y="3771900"/>
            <a:ext cx="7600765" cy="902193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4229100"/>
            <a:ext cx="7328514" cy="338772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3806190"/>
            <a:ext cx="7946136" cy="82296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4242418"/>
            <a:ext cx="7244736" cy="30128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29051"/>
            <a:ext cx="7328514" cy="392282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76200"/>
            <a:ext cx="8961120" cy="499872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14451"/>
            <a:ext cx="8229600" cy="32801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E17AFB73-BFAC-4407-A95C-F17865338464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1F56685-5E13-496A-9D12-BCC8DCE6CE3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08625"/>
            <a:ext cx="8595360" cy="99441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279647"/>
            <a:ext cx="8380520" cy="838940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306280"/>
            <a:ext cx="8260672" cy="779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800" dirty="0" smtClean="0"/>
              <a:t>Копилка логопедических советов для родителей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500146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8. Читайте ребенку сказки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600" dirty="0" smtClean="0"/>
              <a:t>Читайте </a:t>
            </a:r>
            <a:r>
              <a:rPr lang="ru-RU" sz="1600" dirty="0"/>
              <a:t>короткие стихи, сказки. Перечитывайте их много раз – не бойтесь, что это надоест ребенку. Дети гораздо лучше воспринимают тексты, которые они уже много раз слышали. Если это возможно, постарайтесь разыграть стихотворение – покажите его в лицах и с </a:t>
            </a:r>
            <a:r>
              <a:rPr lang="ru-RU" sz="1600" dirty="0" smtClean="0"/>
              <a:t>предметами. Дождитесь</a:t>
            </a:r>
            <a:r>
              <a:rPr lang="ru-RU" sz="1600" dirty="0"/>
              <a:t>, пока ребенок хорошо запомнит стихотворение, уловит его ритм, а затем попробуйте не договаривать последнее слово каждой строки, предоставляя это делать малышу. </a:t>
            </a:r>
          </a:p>
          <a:p>
            <a:pPr lvl="0" algn="just"/>
            <a:endParaRPr lang="ru-RU" sz="1600" dirty="0"/>
          </a:p>
        </p:txBody>
      </p:sp>
      <p:pic>
        <p:nvPicPr>
          <p:cNvPr id="8194" name="Picture 2" descr="https://i.pinimg.com/originals/b1/40/6d/b1406d7f388e9e93086823be2527fbb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019" b="90556" l="0" r="96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582" t="6730" b="9233"/>
          <a:stretch/>
        </p:blipFill>
        <p:spPr bwMode="auto">
          <a:xfrm>
            <a:off x="5940152" y="2753755"/>
            <a:ext cx="2407085" cy="2416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37523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9. Задавайте ребенку открытые вопросы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ru-RU" sz="1600" dirty="0"/>
              <a:t>Вопросы, которые вы задаёте должны быть открытыми. Это побудит вашего малыша использовать не одно, а несколько слов при ответе на них. Например, спросите «Что ты видишь?» вместо «Ты видишь </a:t>
            </a:r>
            <a:r>
              <a:rPr lang="ru-RU" sz="1600" dirty="0" smtClean="0"/>
              <a:t>собаку?»</a:t>
            </a:r>
            <a:endParaRPr lang="ru-RU" sz="16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19" b="95349" l="10000" r="100000">
                        <a14:foregroundMark x1="69000" y1="39406" x2="71000" y2="92765"/>
                        <a14:foregroundMark x1="37000" y1="36305" x2="37286" y2="32946"/>
                        <a14:foregroundMark x1="46286" y1="24419" x2="46286" y2="24419"/>
                        <a14:foregroundMark x1="36571" y1="93023" x2="62286" y2="92894"/>
                        <a14:foregroundMark x1="67143" y1="75194" x2="66286" y2="59690"/>
                        <a14:backgroundMark x1="44714" y1="94057" x2="44714" y2="94057"/>
                        <a14:backgroundMark x1="44571" y1="93669" x2="44286" y2="91214"/>
                        <a14:backgroundMark x1="39429" y1="93152" x2="39429" y2="93152"/>
                        <a14:backgroundMark x1="39429" y1="93152" x2="52143" y2="92506"/>
                        <a14:backgroundMark x1="57286" y1="93411" x2="62714" y2="92894"/>
                        <a14:backgroundMark x1="57429" y1="92506" x2="58571" y2="94444"/>
                        <a14:backgroundMark x1="69714" y1="43928" x2="68714" y2="40181"/>
                        <a14:backgroundMark x1="66714" y1="41473" x2="71857" y2="41473"/>
                        <a14:backgroundMark x1="47714" y1="40181" x2="47714" y2="40181"/>
                        <a14:backgroundMark x1="72429" y1="90181" x2="72429" y2="90181"/>
                        <a14:backgroundMark x1="48286" y1="93152" x2="48286" y2="93152"/>
                        <a14:backgroundMark x1="47286" y1="93669" x2="47286" y2="93669"/>
                        <a14:backgroundMark x1="51714" y1="93669" x2="51714" y2="936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71125"/>
            <a:ext cx="2959512" cy="327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46610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10. Замечайте окружающие звуки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ru-RU" sz="1600" dirty="0"/>
              <a:t>Замечайте различные звуки и шумы вокруг вас. Уточните: «Что ты услышал?» Возможно, это мяуканье кошки, шум дождя, звук двигателя автомобиля и т. д.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9944" y1="49155" x2="9162" y2="121"/>
                        <a14:foregroundMark x1="38436" y1="24517" x2="43352" y2="50483"/>
                        <a14:foregroundMark x1="15866" y1="48309" x2="28603" y2="47222"/>
                        <a14:foregroundMark x1="52402" y1="76932" x2="51173" y2="99758"/>
                        <a14:foregroundMark x1="64358" y1="93116" x2="81564" y2="43357"/>
                        <a14:foregroundMark x1="91173" y1="46981" x2="88380" y2="72705"/>
                        <a14:foregroundMark x1="75419" y1="48913" x2="64134" y2="50725"/>
                        <a14:foregroundMark x1="63128" y1="91787" x2="89944" y2="96860"/>
                        <a14:foregroundMark x1="89609" y1="59420" x2="93855" y2="71135"/>
                        <a14:foregroundMark x1="92067" y1="77295" x2="80559" y2="85749"/>
                        <a14:foregroundMark x1="73743" y1="74879" x2="72737" y2="76932"/>
                        <a14:foregroundMark x1="83017" y1="57850" x2="86257" y2="42512"/>
                        <a14:foregroundMark x1="54860" y1="92874" x2="58994" y2="97343"/>
                        <a14:foregroundMark x1="36648" y1="43357" x2="39106" y2="48913"/>
                        <a14:foregroundMark x1="40112" y1="21498" x2="33743" y2="6763"/>
                        <a14:foregroundMark x1="20782" y1="3019" x2="32961" y2="6159"/>
                        <a14:foregroundMark x1="16536" y1="1932" x2="10391" y2="2778"/>
                        <a14:foregroundMark x1="5810" y1="9420" x2="7709" y2="38768"/>
                        <a14:foregroundMark x1="3799" y1="52053" x2="112" y2="51812"/>
                        <a14:foregroundMark x1="4022" y1="56039" x2="5251" y2="71618"/>
                        <a14:foregroundMark x1="58547" y1="91787" x2="72291" y2="96618"/>
                        <a14:foregroundMark x1="64134" y1="60266" x2="61453" y2="70894"/>
                        <a14:foregroundMark x1="61453" y1="72222" x2="65363" y2="79348"/>
                        <a14:foregroundMark x1="54078" y1="73792" x2="53855" y2="70048"/>
                        <a14:backgroundMark x1="40894" y1="44565" x2="43017" y2="43841"/>
                        <a14:backgroundMark x1="56760" y1="70290" x2="52179" y2="70652"/>
                        <a14:backgroundMark x1="54860" y1="71618" x2="51844" y2="716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6451" y="2283718"/>
            <a:ext cx="2958599" cy="2737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46420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 </a:t>
            </a:r>
            <a:r>
              <a:rPr lang="ru-RU" sz="2400" dirty="0" smtClean="0"/>
              <a:t>11. ПАЛЬЦЫ </a:t>
            </a:r>
            <a:r>
              <a:rPr lang="ru-RU" sz="2400" dirty="0"/>
              <a:t>ПОМОГАЮТ РЕЧИ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600" dirty="0"/>
              <a:t>Обратите особое внимание на развитие мелкой моторики – точных движений пальцев рук. Она, эта моторика, тесно связана с развитием речи. Лепка, рисование, пальчиковый театр, игры с мелкими предметами – все это поможет речи, а в будущем и письму. </a:t>
            </a:r>
          </a:p>
          <a:p>
            <a:pPr lvl="0" algn="just"/>
            <a:endParaRPr lang="ru-RU" sz="16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20" b="96768" l="2102" r="9909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139702"/>
            <a:ext cx="3103290" cy="3075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63120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 </a:t>
            </a:r>
            <a:r>
              <a:rPr lang="ru-RU" sz="2400" dirty="0" smtClean="0"/>
              <a:t>12. БУДЬТЕ </a:t>
            </a:r>
            <a:r>
              <a:rPr lang="ru-RU" sz="2400" dirty="0"/>
              <a:t>ТЕРПЕЛИВЫ, СНИСХОДИТЕЛЬНЫ И </a:t>
            </a:r>
            <a:r>
              <a:rPr lang="ru-RU" sz="2400" dirty="0" smtClean="0"/>
              <a:t>ОСТОРОЖНЫ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ru-RU" sz="1600" dirty="0" smtClean="0"/>
              <a:t>Если </a:t>
            </a:r>
            <a:r>
              <a:rPr lang="ru-RU" sz="1600" dirty="0"/>
              <a:t>Ваш малыш неверно произносит какой – либо звук, никогда не смейтесь, не повторяйте за ним неправильное произношение слова. Тут же повторите слово – правильно, стараясь перехватить взгляд ребенка.</a:t>
            </a:r>
          </a:p>
        </p:txBody>
      </p:sp>
      <p:pic>
        <p:nvPicPr>
          <p:cNvPr id="13316" name="Picture 4" descr="https://fsd.kopilkaurokov.ru/up/html/2018/02/14/k_5a840598b7aaa/457322_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2061" y="2127756"/>
            <a:ext cx="2637345" cy="3004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48825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13. ТОЛЬКО </a:t>
            </a:r>
            <a:r>
              <a:rPr lang="ru-RU" sz="2400" dirty="0"/>
              <a:t>ВЫ!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600" dirty="0" smtClean="0"/>
              <a:t>Помните</a:t>
            </a:r>
            <a:r>
              <a:rPr lang="ru-RU" sz="1600" dirty="0"/>
              <a:t>: только Вы и Ваша вера в его силы и способности могут помочь ему развиваться </a:t>
            </a:r>
            <a:r>
              <a:rPr lang="ru-RU" sz="1600" dirty="0" smtClean="0"/>
              <a:t>гармонично. Не </a:t>
            </a:r>
            <a:r>
              <a:rPr lang="ru-RU" sz="1600" dirty="0"/>
              <a:t>забывайте активно радоваться его успехам, чаще хвалите своего ребёнка!</a:t>
            </a:r>
          </a:p>
          <a:p>
            <a:pPr lvl="0" algn="just"/>
            <a:endParaRPr lang="ru-RU" sz="16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2247" l="0" r="100000">
                        <a14:foregroundMark x1="44158" y1="23857" x2="37228" y2="58648"/>
                        <a14:foregroundMark x1="57065" y1="41551" x2="74728" y2="74553"/>
                        <a14:foregroundMark x1="23234" y1="84195" x2="23234" y2="84195"/>
                        <a14:foregroundMark x1="21603" y1="84195" x2="21603" y2="84195"/>
                        <a14:foregroundMark x1="57880" y1="90258" x2="57880" y2="90258"/>
                        <a14:foregroundMark x1="55978" y1="91054" x2="55978" y2="91054"/>
                        <a14:foregroundMark x1="57065" y1="91451" x2="57065" y2="91451"/>
                        <a14:backgroundMark x1="4484" y1="4274" x2="7473" y2="50596"/>
                        <a14:backgroundMark x1="64538" y1="3280" x2="99185" y2="7058"/>
                        <a14:backgroundMark x1="3940" y1="83201" x2="24049" y2="89463"/>
                        <a14:backgroundMark x1="88723" y1="50199" x2="96196" y2="820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163"/>
          <a:stretch/>
        </p:blipFill>
        <p:spPr bwMode="auto">
          <a:xfrm>
            <a:off x="4486183" y="2139702"/>
            <a:ext cx="2367180" cy="3003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36721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СПАСИБО ЗА ВНИМАНИЕ!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707595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Уважаемые родители!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 algn="ctr">
              <a:buNone/>
            </a:pPr>
            <a:endParaRPr lang="ru-RU" dirty="0" smtClean="0"/>
          </a:p>
          <a:p>
            <a:pPr marL="114300" indent="0" algn="ctr">
              <a:buNone/>
            </a:pPr>
            <a:r>
              <a:rPr lang="ru-RU" dirty="0" smtClean="0"/>
              <a:t>Консультация будет содержать в себе полезные советы, которые обязательно должен знать и использовать в жизни каждый родитель.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4628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1. Поддерживайте познавательный интерес ребенка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800" dirty="0" smtClean="0"/>
              <a:t>Родителю важно поощрять и удовлетворять познавательный интерес ребенка, прислушиваться и учитывать его интересы, поскольку они служат сильным мотивом, побуждающих детей к деятельности.</a:t>
            </a:r>
            <a:endParaRPr lang="ru-RU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536075"/>
            <a:ext cx="3618659" cy="2404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3424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2</a:t>
            </a:r>
            <a:r>
              <a:rPr lang="ru-RU" sz="2400" dirty="0" smtClean="0"/>
              <a:t>. Глаза в глаза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600" dirty="0"/>
              <a:t>Озвучивайте любую ситуацию - но только если Вы видите, что ребенок видит и слышит Вас. Не говорите в пустоту, смотрите ему в глаза. Старайтесь, чтобы он видел Вашу артикуляцию</a:t>
            </a:r>
            <a:r>
              <a:rPr lang="ru-RU" sz="1800" dirty="0"/>
              <a:t>.</a:t>
            </a:r>
          </a:p>
        </p:txBody>
      </p:sp>
      <p:pic>
        <p:nvPicPr>
          <p:cNvPr id="2050" name="Picture 2" descr="https://sun9-88.userapi.com/impg/VzZN6LCn5FB7D3PS9vnzKSsorchlot8Q_1oJMQ/O-X0obaasr4.jpg?size=1080x1513&amp;quality=95&amp;sign=0807b4b6a28b2d7b68d7adad915be3d4&amp;c_uniq_tag=mXdl-X-7u1SdVk5TDdkEQkwAgBdj-qZZWucOFvQAylQ&amp;type=albu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019" r="100000">
                        <a14:foregroundMark x1="29537" y1="24389" x2="79907" y2="32716"/>
                        <a14:foregroundMark x1="73796" y1="41110" x2="80556" y2="71976"/>
                        <a14:foregroundMark x1="19938" y1="33738" x2="26584" y2="88203"/>
                        <a14:foregroundMark x1="70479" y1="81367" x2="71252" y2="88754"/>
                        <a14:foregroundMark x1="43740" y1="23705" x2="41577" y2="25910"/>
                        <a14:backgroundMark x1="47037" y1="29412" x2="47037" y2="29412"/>
                        <a14:backgroundMark x1="47037" y1="27231" x2="47037" y2="27231"/>
                        <a14:backgroundMark x1="42963" y1="27958" x2="42963" y2="27958"/>
                        <a14:backgroundMark x1="43981" y1="26305" x2="43981" y2="26305"/>
                        <a14:backgroundMark x1="50648" y1="26768" x2="50648" y2="26768"/>
                        <a14:backgroundMark x1="50648" y1="27032" x2="51389" y2="28222"/>
                        <a14:backgroundMark x1="44630" y1="59551" x2="45648" y2="97356"/>
                        <a14:backgroundMark x1="47685" y1="25116" x2="47685" y2="32056"/>
                        <a14:backgroundMark x1="23184" y1="41566" x2="23493" y2="53252"/>
                        <a14:backgroundMark x1="21638" y1="41786" x2="23957" y2="56340"/>
                        <a14:backgroundMark x1="21175" y1="39912" x2="21175" y2="45094"/>
                        <a14:backgroundMark x1="19938" y1="40132" x2="20402" y2="39361"/>
                        <a14:backgroundMark x1="21329" y1="41014" x2="22720" y2="57222"/>
                        <a14:backgroundMark x1="21947" y1="59868" x2="23493" y2="57111"/>
                        <a14:backgroundMark x1="47913" y1="26461" x2="48995" y2="32856"/>
                        <a14:backgroundMark x1="52550" y1="29217" x2="52241" y2="25910"/>
                        <a14:backgroundMark x1="52241" y1="29548" x2="44668" y2="26130"/>
                        <a14:backgroundMark x1="51314" y1="27563" x2="42813" y2="25579"/>
                        <a14:backgroundMark x1="52859" y1="29327" x2="46522" y2="24256"/>
                        <a14:backgroundMark x1="47450" y1="29548" x2="45131" y2="22381"/>
                        <a14:backgroundMark x1="46213" y1="28556" x2="44668" y2="24366"/>
                        <a14:backgroundMark x1="45131" y1="29327" x2="43122" y2="240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371"/>
          <a:stretch/>
        </p:blipFill>
        <p:spPr bwMode="auto">
          <a:xfrm>
            <a:off x="467544" y="1574857"/>
            <a:ext cx="2691942" cy="35686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9726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3. Четкая речь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600" dirty="0" smtClean="0"/>
              <a:t>Говорите с ребенком просто</a:t>
            </a:r>
            <a:r>
              <a:rPr lang="ru-RU" sz="1600" dirty="0"/>
              <a:t>, </a:t>
            </a:r>
            <a:r>
              <a:rPr lang="ru-RU" sz="1600" dirty="0" smtClean="0"/>
              <a:t>внятно, отдельно проговаривайте </a:t>
            </a:r>
            <a:r>
              <a:rPr lang="ru-RU" sz="1600" dirty="0"/>
              <a:t>каждое слово, каждую фразу. Известно, что дети очень чутки к интонации поэтому – каждое слово, на которое падает логическое ударение, старайтесь произносить как можно более </a:t>
            </a:r>
            <a:r>
              <a:rPr lang="ru-RU" sz="1600" dirty="0" smtClean="0"/>
              <a:t>выразительно.</a:t>
            </a:r>
          </a:p>
          <a:p>
            <a:pPr algn="just"/>
            <a:endParaRPr lang="ru-RU" sz="1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50" r="99900">
                        <a14:foregroundMark x1="80950" y1="32673" x2="74000" y2="91439"/>
                        <a14:foregroundMark x1="87894" y1="82526" x2="71122" y2="67841"/>
                        <a14:foregroundMark x1="82976" y1="64758" x2="82219" y2="80029"/>
                        <a14:foregroundMark x1="66583" y1="68576" x2="69105" y2="78414"/>
                        <a14:foregroundMark x1="30643" y1="93686" x2="39470" y2="91777"/>
                        <a14:foregroundMark x1="63178" y1="90749" x2="69735" y2="91924"/>
                        <a14:foregroundMark x1="60151" y1="91924" x2="67591" y2="92952"/>
                        <a14:foregroundMark x1="91173" y1="93833" x2="92434" y2="88546"/>
                        <a14:foregroundMark x1="87264" y1="92952" x2="78184" y2="93686"/>
                        <a14:foregroundMark x1="83480" y1="94126" x2="86759" y2="94126"/>
                        <a14:foregroundMark x1="82219" y1="94420" x2="70113" y2="93392"/>
                        <a14:foregroundMark x1="90794" y1="72247" x2="90921" y2="769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313655"/>
            <a:ext cx="3296267" cy="28298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5599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4. Говорите правильно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600" dirty="0"/>
              <a:t>При общении со своим ребёнком пользуйтесь грамотно построенными фразами и предложениями. Хорошо, если сказанные вами предложения будут на 1 - 2 слова больше, чем у ребёнка. Если ваш ребёнок все ещё использует вместо предложения только одно слово, то вы должны сказать фразу, которая состоит из двух слов.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18000" y1="11205" x2="94500" y2="14407"/>
                        <a14:foregroundMark x1="71083" y1="17232" x2="81250" y2="18550"/>
                        <a14:foregroundMark x1="70167" y1="4520" x2="99583" y2="9605"/>
                        <a14:foregroundMark x1="87667" y1="28060" x2="90833" y2="97269"/>
                        <a14:foregroundMark x1="80083" y1="33145" x2="82333" y2="70810"/>
                        <a14:foregroundMark x1="75000" y1="33145" x2="78417" y2="36347"/>
                        <a14:foregroundMark x1="37167" y1="7062" x2="25583" y2="27401"/>
                        <a14:foregroundMark x1="55000" y1="27778" x2="40583" y2="35122"/>
                        <a14:foregroundMark x1="16000" y1="92185" x2="40250" y2="950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977" y="2671412"/>
            <a:ext cx="2679943" cy="237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9842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5. Сроки занятий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ru-RU" sz="1600" dirty="0" smtClean="0"/>
              <a:t>При планировании занятий </a:t>
            </a:r>
            <a:r>
              <a:rPr lang="ru-RU" sz="1600" dirty="0"/>
              <a:t>с </a:t>
            </a:r>
            <a:r>
              <a:rPr lang="ru-RU" sz="1600" dirty="0" smtClean="0"/>
              <a:t>ребенком нужно учитывать  </a:t>
            </a:r>
            <a:r>
              <a:rPr lang="ru-RU" sz="1600" dirty="0"/>
              <a:t>утомляемость </a:t>
            </a:r>
            <a:r>
              <a:rPr lang="ru-RU" sz="1600" dirty="0" smtClean="0"/>
              <a:t>ребенка, поэтому нужно, чтобы занятие </a:t>
            </a:r>
            <a:r>
              <a:rPr lang="ru-RU" sz="1600" dirty="0"/>
              <a:t>имело четкие границы проведения. В процессе занятий важно менять виды деятельности, чтобы не снизить работоспособность ребенка. Необходимо включать в занятия физическую </a:t>
            </a:r>
            <a:r>
              <a:rPr lang="ru-RU" sz="1600" dirty="0" smtClean="0"/>
              <a:t>разминку, пальчиковую гимнастику.</a:t>
            </a:r>
          </a:p>
          <a:p>
            <a:pPr lvl="0" algn="just"/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4600" y1="24318" x2="600" y2="38710"/>
                        <a14:foregroundMark x1="1200" y1="36973" x2="8800" y2="26551"/>
                        <a14:foregroundMark x1="9200" y1="27792" x2="20600" y2="23573"/>
                        <a14:foregroundMark x1="5000" y1="66749" x2="34000" y2="90819"/>
                        <a14:foregroundMark x1="2600" y1="83871" x2="2800" y2="99256"/>
                        <a14:foregroundMark x1="5400" y1="85856" x2="5200" y2="99752"/>
                        <a14:foregroundMark x1="36000" y1="95533" x2="36200" y2="99256"/>
                        <a14:foregroundMark x1="35200" y1="93300" x2="47400" y2="85856"/>
                        <a14:foregroundMark x1="34600" y1="93797" x2="8400" y2="86352"/>
                        <a14:foregroundMark x1="28000" y1="93052" x2="9400" y2="86849"/>
                        <a14:foregroundMark x1="16600" y1="92308" x2="24400" y2="92556"/>
                        <a14:foregroundMark x1="16200" y1="92308" x2="9000" y2="86352"/>
                        <a14:foregroundMark x1="43800" y1="47395" x2="48600" y2="55583"/>
                        <a14:foregroundMark x1="50400" y1="36228" x2="53600" y2="342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427734"/>
            <a:ext cx="3240360" cy="26117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1680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6. Поддерживайте стремление к общению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ru-RU" sz="1600" dirty="0" smtClean="0"/>
              <a:t>Не смотря на то, какая речь у вашего ребенка - совершенная или нет, нужно поддерживать ребенка в общении, в проявлении инициативы в разговоре. </a:t>
            </a:r>
            <a:endParaRPr lang="ru-RU" sz="1600" dirty="0"/>
          </a:p>
        </p:txBody>
      </p:sp>
      <p:pic>
        <p:nvPicPr>
          <p:cNvPr id="5124" name="Picture 4" descr="https://zncentr.ru/wp-content/uploads/2022/03/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791" y="2211710"/>
            <a:ext cx="2828256" cy="2828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2280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7. Постоянно общайтесь с ребенком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ru-RU" sz="1600" dirty="0" smtClean="0"/>
              <a:t>Общайтесь </a:t>
            </a:r>
            <a:r>
              <a:rPr lang="ru-RU" sz="1600" dirty="0"/>
              <a:t>с ребёнком, выполняя любые обыденные дела, такие как готовка еды, наведение порядка, одевание, завязывание шнурков, игры, купание и т. д. Проговаривайте то, что вы делаете, что вы видите, а также то, чем в данный момент занимается ваш ребёнок, чем занимаются другие </a:t>
            </a:r>
            <a:r>
              <a:rPr lang="ru-RU" sz="1600" dirty="0" smtClean="0"/>
              <a:t>люди, </a:t>
            </a:r>
            <a:r>
              <a:rPr lang="ru-RU" sz="1600" dirty="0"/>
              <a:t>называйте то, что окружает вашего малыша.</a:t>
            </a:r>
          </a:p>
        </p:txBody>
      </p:sp>
      <p:pic>
        <p:nvPicPr>
          <p:cNvPr id="7172" name="Picture 4" descr="https://img2.freepng.ru/20180601/rv/kisspng-mother-child-daughter-mother-5b110696b752b3.67376617152784245475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778" b="95222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211710"/>
            <a:ext cx="3051392" cy="3051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23829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114</TotalTime>
  <Words>652</Words>
  <Application>Microsoft Office PowerPoint</Application>
  <PresentationFormat>Экран (16:9)</PresentationFormat>
  <Paragraphs>31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Аптека</vt:lpstr>
      <vt:lpstr>Копилка логопедических советов для родителей</vt:lpstr>
      <vt:lpstr>Уважаемые родители!</vt:lpstr>
      <vt:lpstr>1. Поддерживайте познавательный интерес ребенка</vt:lpstr>
      <vt:lpstr>2. Глаза в глаза</vt:lpstr>
      <vt:lpstr>3. Четкая речь</vt:lpstr>
      <vt:lpstr>4. Говорите правильно</vt:lpstr>
      <vt:lpstr>5. Сроки занятий</vt:lpstr>
      <vt:lpstr>6. Поддерживайте стремление к общению</vt:lpstr>
      <vt:lpstr>7. Постоянно общайтесь с ребенком</vt:lpstr>
      <vt:lpstr>8. Читайте ребенку сказки</vt:lpstr>
      <vt:lpstr>9. Задавайте ребенку открытые вопросы</vt:lpstr>
      <vt:lpstr>10. Замечайте окружающие звуки</vt:lpstr>
      <vt:lpstr> 11. ПАЛЬЦЫ ПОМОГАЮТ РЕЧИ</vt:lpstr>
      <vt:lpstr> 12. БУДЬТЕ ТЕРПЕЛИВЫ, СНИСХОДИТЕЛЬНЫ И ОСТОРОЖНЫ</vt:lpstr>
      <vt:lpstr>13. ТОЛЬКО ВЫ! </vt:lpstr>
      <vt:lpstr>СПАСИБО ЗА ВНИМАНИЕ!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Копилка логопедических советов для родителей</dc:title>
  <dc:creator>Мадина</dc:creator>
  <cp:lastModifiedBy>Мадина</cp:lastModifiedBy>
  <cp:revision>11</cp:revision>
  <dcterms:created xsi:type="dcterms:W3CDTF">2023-02-28T14:59:49Z</dcterms:created>
  <dcterms:modified xsi:type="dcterms:W3CDTF">2023-03-01T09:24:36Z</dcterms:modified>
</cp:coreProperties>
</file>